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
  </p:notesMasterIdLst>
  <p:handoutMasterIdLst>
    <p:handoutMasterId r:id="rId4"/>
  </p:handoutMasterIdLst>
  <p:sldIdLst>
    <p:sldId id="261" r:id="rId2"/>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guide id="3" pos="119" userDrawn="1">
          <p15:clr>
            <a:srgbClr val="A4A3A4"/>
          </p15:clr>
        </p15:guide>
        <p15:guide id="4" pos="415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CA63"/>
    <a:srgbClr val="FF8FB4"/>
    <a:srgbClr val="FFD1E0"/>
    <a:srgbClr val="FF9BBC"/>
    <a:srgbClr val="FFC9FF"/>
    <a:srgbClr val="F1D5FF"/>
    <a:srgbClr val="CC66FF"/>
    <a:srgbClr val="FF3300"/>
    <a:srgbClr val="D1F1FD"/>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71" autoAdjust="0"/>
    <p:restoredTop sz="96391" autoAdjust="0"/>
  </p:normalViewPr>
  <p:slideViewPr>
    <p:cSldViewPr snapToGrid="0">
      <p:cViewPr>
        <p:scale>
          <a:sx n="90" d="100"/>
          <a:sy n="90" d="100"/>
        </p:scale>
        <p:origin x="252" y="-702"/>
      </p:cViewPr>
      <p:guideLst>
        <p:guide orient="horz" pos="3120"/>
        <p:guide pos="2160"/>
        <p:guide pos="119"/>
        <p:guide pos="4156"/>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78" d="100"/>
          <a:sy n="78" d="100"/>
        </p:scale>
        <p:origin x="397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9413" cy="495300"/>
          </a:xfrm>
          <a:prstGeom prst="rect">
            <a:avLst/>
          </a:prstGeom>
        </p:spPr>
        <p:txBody>
          <a:bodyPr vert="horz" lIns="91427" tIns="45714" rIns="91427" bIns="45714" rtlCol="0"/>
          <a:lstStyle>
            <a:lvl1pPr algn="l">
              <a:defRPr sz="1200"/>
            </a:lvl1pPr>
          </a:lstStyle>
          <a:p>
            <a:r>
              <a:rPr kumimoji="1" lang="ja-JP" altLang="en-US" smtClean="0"/>
              <a:t>（参考資料２）　</a:t>
            </a:r>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27" tIns="45714" rIns="91427" bIns="45714" rtlCol="0"/>
          <a:lstStyle>
            <a:lvl1pPr algn="r">
              <a:defRPr sz="1200"/>
            </a:lvl1pPr>
          </a:lstStyle>
          <a:p>
            <a:fld id="{11035C0A-6A21-427D-A3EB-E8A52BE8FF8D}" type="datetimeFigureOut">
              <a:rPr kumimoji="1" lang="ja-JP" altLang="en-US" smtClean="0"/>
              <a:t>2023/5/1</a:t>
            </a:fld>
            <a:endParaRPr kumimoji="1" lang="ja-JP" altLang="en-US"/>
          </a:p>
        </p:txBody>
      </p:sp>
      <p:sp>
        <p:nvSpPr>
          <p:cNvPr id="4" name="フッター プレースホルダー 3"/>
          <p:cNvSpPr>
            <a:spLocks noGrp="1"/>
          </p:cNvSpPr>
          <p:nvPr>
            <p:ph type="ftr" sz="quarter" idx="2"/>
          </p:nvPr>
        </p:nvSpPr>
        <p:spPr>
          <a:xfrm>
            <a:off x="2" y="9371013"/>
            <a:ext cx="2919413" cy="495300"/>
          </a:xfrm>
          <a:prstGeom prst="rect">
            <a:avLst/>
          </a:prstGeom>
        </p:spPr>
        <p:txBody>
          <a:bodyPr vert="horz" lIns="91427" tIns="45714" rIns="91427" bIns="4571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27" tIns="45714" rIns="91427" bIns="45714" rtlCol="0" anchor="b"/>
          <a:lstStyle>
            <a:lvl1pPr algn="r">
              <a:defRPr sz="1200"/>
            </a:lvl1pPr>
          </a:lstStyle>
          <a:p>
            <a:fld id="{C91F2FBD-9738-4CB6-A58A-DC9F14A6E17E}" type="slidenum">
              <a:rPr kumimoji="1" lang="ja-JP" altLang="en-US" smtClean="0"/>
              <a:t>‹#›</a:t>
            </a:fld>
            <a:endParaRPr kumimoji="1" lang="ja-JP" altLang="en-US"/>
          </a:p>
        </p:txBody>
      </p:sp>
    </p:spTree>
    <p:extLst>
      <p:ext uri="{BB962C8B-B14F-4D97-AF65-F5344CB8AC3E}">
        <p14:creationId xmlns:p14="http://schemas.microsoft.com/office/powerpoint/2010/main" val="105156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18621" cy="494813"/>
          </a:xfrm>
          <a:prstGeom prst="rect">
            <a:avLst/>
          </a:prstGeom>
        </p:spPr>
        <p:txBody>
          <a:bodyPr vert="horz" lIns="90638" tIns="45318" rIns="90638" bIns="45318" rtlCol="0"/>
          <a:lstStyle>
            <a:lvl1pPr algn="l">
              <a:defRPr sz="1200"/>
            </a:lvl1pPr>
          </a:lstStyle>
          <a:p>
            <a:r>
              <a:rPr kumimoji="1" lang="ja-JP" altLang="en-US" smtClean="0"/>
              <a:t>（参考資料２）　</a:t>
            </a:r>
            <a:endParaRPr kumimoji="1" lang="ja-JP" altLang="en-US"/>
          </a:p>
        </p:txBody>
      </p:sp>
      <p:sp>
        <p:nvSpPr>
          <p:cNvPr id="3" name="日付プレースホルダー 2"/>
          <p:cNvSpPr>
            <a:spLocks noGrp="1"/>
          </p:cNvSpPr>
          <p:nvPr>
            <p:ph type="dt" idx="1"/>
          </p:nvPr>
        </p:nvSpPr>
        <p:spPr>
          <a:xfrm>
            <a:off x="3815573" y="1"/>
            <a:ext cx="2918621" cy="494813"/>
          </a:xfrm>
          <a:prstGeom prst="rect">
            <a:avLst/>
          </a:prstGeom>
        </p:spPr>
        <p:txBody>
          <a:bodyPr vert="horz" lIns="90638" tIns="45318" rIns="90638" bIns="45318" rtlCol="0"/>
          <a:lstStyle>
            <a:lvl1pPr algn="r">
              <a:defRPr sz="1200"/>
            </a:lvl1pPr>
          </a:lstStyle>
          <a:p>
            <a:fld id="{7072B0E7-22FF-4BC1-A758-8F10060C7725}" type="datetimeFigureOut">
              <a:rPr kumimoji="1" lang="ja-JP" altLang="en-US" smtClean="0"/>
              <a:t>2023/5/1</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30575"/>
          </a:xfrm>
          <a:prstGeom prst="rect">
            <a:avLst/>
          </a:prstGeom>
          <a:noFill/>
          <a:ln w="12700">
            <a:solidFill>
              <a:prstClr val="black"/>
            </a:solidFill>
          </a:ln>
        </p:spPr>
        <p:txBody>
          <a:bodyPr vert="horz" lIns="90638" tIns="45318" rIns="90638" bIns="45318" rtlCol="0" anchor="ctr"/>
          <a:lstStyle/>
          <a:p>
            <a:endParaRPr lang="ja-JP" altLang="en-US"/>
          </a:p>
        </p:txBody>
      </p:sp>
      <p:sp>
        <p:nvSpPr>
          <p:cNvPr id="5" name="ノート プレースホルダー 4"/>
          <p:cNvSpPr>
            <a:spLocks noGrp="1"/>
          </p:cNvSpPr>
          <p:nvPr>
            <p:ph type="body" sz="quarter" idx="3"/>
          </p:nvPr>
        </p:nvSpPr>
        <p:spPr>
          <a:xfrm>
            <a:off x="673891" y="4747997"/>
            <a:ext cx="5387982" cy="3884437"/>
          </a:xfrm>
          <a:prstGeom prst="rect">
            <a:avLst/>
          </a:prstGeom>
        </p:spPr>
        <p:txBody>
          <a:bodyPr vert="horz" lIns="90638" tIns="45318" rIns="90638" bIns="4531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371502"/>
            <a:ext cx="2918621" cy="494813"/>
          </a:xfrm>
          <a:prstGeom prst="rect">
            <a:avLst/>
          </a:prstGeom>
        </p:spPr>
        <p:txBody>
          <a:bodyPr vert="horz" lIns="90638" tIns="45318" rIns="90638" bIns="453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3" y="9371502"/>
            <a:ext cx="2918621" cy="494813"/>
          </a:xfrm>
          <a:prstGeom prst="rect">
            <a:avLst/>
          </a:prstGeom>
        </p:spPr>
        <p:txBody>
          <a:bodyPr vert="horz" lIns="90638" tIns="45318" rIns="90638" bIns="45318" rtlCol="0" anchor="b"/>
          <a:lstStyle>
            <a:lvl1pPr algn="r">
              <a:defRPr sz="1200"/>
            </a:lvl1pPr>
          </a:lstStyle>
          <a:p>
            <a:fld id="{E8CB1C19-52BF-4414-988E-4142549F6619}" type="slidenum">
              <a:rPr kumimoji="1" lang="ja-JP" altLang="en-US" smtClean="0"/>
              <a:t>‹#›</a:t>
            </a:fld>
            <a:endParaRPr kumimoji="1" lang="ja-JP" altLang="en-US"/>
          </a:p>
        </p:txBody>
      </p:sp>
    </p:spTree>
    <p:extLst>
      <p:ext uri="{BB962C8B-B14F-4D97-AF65-F5344CB8AC3E}">
        <p14:creationId xmlns:p14="http://schemas.microsoft.com/office/powerpoint/2010/main" val="271356981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8097914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2023/5/1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142386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2023/5/1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4218869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2023/5/1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114112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2023/5/1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817760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2023/5/1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1870056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7B14F1D-CADF-4750-AFB6-4076E34C72C1}" type="datetimeFigureOut">
              <a:rPr kumimoji="1" lang="ja-JP" altLang="en-US" smtClean="0"/>
              <a:t>2023/5/1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146915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7B14F1D-CADF-4750-AFB6-4076E34C72C1}" type="datetimeFigureOut">
              <a:rPr kumimoji="1" lang="ja-JP" altLang="en-US" smtClean="0"/>
              <a:t>2023/5/1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144204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7B14F1D-CADF-4750-AFB6-4076E34C72C1}" type="datetimeFigureOut">
              <a:rPr kumimoji="1" lang="ja-JP" altLang="en-US" smtClean="0"/>
              <a:t>2023/5/1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877957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B14F1D-CADF-4750-AFB6-4076E34C72C1}" type="datetimeFigureOut">
              <a:rPr kumimoji="1" lang="ja-JP" altLang="en-US" smtClean="0"/>
              <a:t>2023/5/1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445272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7B14F1D-CADF-4750-AFB6-4076E34C72C1}" type="datetimeFigureOut">
              <a:rPr kumimoji="1" lang="ja-JP" altLang="en-US" smtClean="0"/>
              <a:t>2023/5/1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057432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7B14F1D-CADF-4750-AFB6-4076E34C72C1}" type="datetimeFigureOut">
              <a:rPr kumimoji="1" lang="ja-JP" altLang="en-US" smtClean="0"/>
              <a:t>2023/5/1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809613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7B14F1D-CADF-4750-AFB6-4076E34C72C1}" type="datetimeFigureOut">
              <a:rPr kumimoji="1" lang="ja-JP" altLang="en-US" smtClean="0"/>
              <a:t>2023/5/1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102836287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テキスト ボックス 44"/>
          <p:cNvSpPr txBox="1"/>
          <p:nvPr/>
        </p:nvSpPr>
        <p:spPr>
          <a:xfrm>
            <a:off x="25199" y="142179"/>
            <a:ext cx="4536000" cy="369332"/>
          </a:xfrm>
          <a:prstGeom prst="rect">
            <a:avLst/>
          </a:prstGeom>
          <a:noFill/>
        </p:spPr>
        <p:txBody>
          <a:bodyPr wrap="square" rtlCol="0">
            <a:spAutoFit/>
          </a:bodyPr>
          <a:lstStyle/>
          <a:p>
            <a:r>
              <a:rPr lang="ja-JP" altLang="en-US" b="1" dirty="0" smtClean="0">
                <a:solidFill>
                  <a:schemeClr val="accent2"/>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ひとり親のご家庭へ、大切なお知らせ</a:t>
            </a:r>
            <a:endParaRPr kumimoji="1" lang="ja-JP" altLang="en-US" b="1" dirty="0">
              <a:solidFill>
                <a:schemeClr val="accent2"/>
              </a:solidFill>
              <a:effectLst>
                <a:outerShdw blurRad="38100" dist="38100" dir="2700000" algn="tl">
                  <a:srgbClr val="000000">
                    <a:alpha val="43137"/>
                  </a:srgbClr>
                </a:outerShdw>
              </a:effectLst>
            </a:endParaRPr>
          </a:p>
        </p:txBody>
      </p:sp>
      <p:sp>
        <p:nvSpPr>
          <p:cNvPr id="52" name="角丸四角形 51"/>
          <p:cNvSpPr>
            <a:spLocks/>
          </p:cNvSpPr>
          <p:nvPr/>
        </p:nvSpPr>
        <p:spPr>
          <a:xfrm>
            <a:off x="-49541" y="7940353"/>
            <a:ext cx="3552965" cy="1961874"/>
          </a:xfrm>
          <a:prstGeom prst="roundRect">
            <a:avLst>
              <a:gd name="adj" fmla="val 0"/>
            </a:avLst>
          </a:prstGeom>
          <a:solidFill>
            <a:srgbClr val="FDCA63">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bIns="36000" rtlCol="0" anchor="ctr"/>
          <a:lstStyle/>
          <a:p>
            <a:pPr lvl="0">
              <a:lnSpc>
                <a:spcPts val="2000"/>
              </a:lnSpc>
            </a:pPr>
            <a:r>
              <a:rPr kumimoji="1" lang="ja-JP" altLang="en-US" sz="1400" b="1" dirty="0" smtClean="0">
                <a:solidFill>
                  <a:schemeClr val="tx1"/>
                </a:solidFill>
                <a:latin typeface="メイリオ" panose="020B0604030504040204" pitchFamily="50" charset="-128"/>
                <a:ea typeface="メイリオ" panose="020B0604030504040204" pitchFamily="50" charset="-128"/>
              </a:rPr>
              <a:t> </a:t>
            </a:r>
            <a:r>
              <a:rPr kumimoji="1" lang="ja-JP" altLang="en-US" sz="1400" b="1"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a:t>
            </a:r>
            <a:r>
              <a:rPr kumimoji="1" lang="ja-JP" altLang="en-US" sz="1400" b="1" u="sng"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こども家庭庁　コールセンター</a:t>
            </a:r>
            <a:endParaRPr kumimoji="1" lang="en-US" altLang="ja-JP" sz="1400" b="1" u="sng" dirty="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endParaRPr>
          </a:p>
          <a:p>
            <a:pPr lvl="0">
              <a:lnSpc>
                <a:spcPts val="2000"/>
              </a:lnSpc>
              <a:defRPr/>
            </a:pPr>
            <a:r>
              <a:rPr kumimoji="1" lang="en-US" altLang="ja-JP" sz="1600" b="1"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    </a:t>
            </a:r>
            <a:r>
              <a:rPr kumimoji="1" lang="ja-JP" altLang="en-US" sz="1600" b="1"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　</a:t>
            </a:r>
            <a:r>
              <a:rPr kumimoji="1" lang="en-US" altLang="ja-JP" sz="1650" b="1"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0120-400-903</a:t>
            </a:r>
            <a:endParaRPr kumimoji="1" lang="ja-JP" altLang="en-US" sz="1650" b="1"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endParaRPr>
          </a:p>
          <a:p>
            <a:pPr lvl="0">
              <a:lnSpc>
                <a:spcPts val="2000"/>
              </a:lnSpc>
              <a:defRPr/>
            </a:pPr>
            <a:r>
              <a:rPr kumimoji="1" lang="ja-JP" altLang="en-US" sz="1400" b="1" dirty="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 </a:t>
            </a:r>
            <a:r>
              <a:rPr kumimoji="1" lang="ja-JP" altLang="en-US" sz="1400" b="1"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   </a:t>
            </a:r>
            <a:r>
              <a:rPr kumimoji="1" lang="zh-TW" altLang="en-US" sz="1400" b="1"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a:t>
            </a:r>
            <a:r>
              <a:rPr kumimoji="1" lang="zh-TW" altLang="en-US" sz="1400" b="1" dirty="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受付時間</a:t>
            </a:r>
            <a:r>
              <a:rPr kumimoji="1" lang="ja-JP" altLang="en-US" sz="1400" b="1" dirty="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a:t>
            </a:r>
            <a:r>
              <a:rPr kumimoji="1" lang="zh-TW" altLang="en-US" sz="1400" b="1" dirty="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平日</a:t>
            </a:r>
            <a:r>
              <a:rPr kumimoji="1" lang="en-US" altLang="zh-TW" sz="1400" b="1" dirty="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9:00</a:t>
            </a:r>
            <a:r>
              <a:rPr kumimoji="1" lang="zh-TW" altLang="en-US" sz="1400" b="1" dirty="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a:t>
            </a:r>
            <a:r>
              <a:rPr kumimoji="1" lang="en-US" altLang="zh-TW" sz="1400" b="1" dirty="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18:00</a:t>
            </a:r>
            <a:r>
              <a:rPr kumimoji="1" lang="ja-JP" altLang="en-US" sz="1400" b="1"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a:t>
            </a:r>
          </a:p>
          <a:p>
            <a:pPr lvl="0">
              <a:lnSpc>
                <a:spcPts val="2000"/>
              </a:lnSpc>
              <a:spcBef>
                <a:spcPts val="600"/>
              </a:spcBef>
            </a:pPr>
            <a:r>
              <a:rPr kumimoji="1" lang="ja-JP" altLang="en-US" sz="1400" b="1"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 ■</a:t>
            </a:r>
            <a:r>
              <a:rPr kumimoji="1" lang="ja-JP" altLang="en-US" sz="1400" b="1" u="sng"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むつ市役所</a:t>
            </a:r>
          </a:p>
          <a:p>
            <a:pPr lvl="0">
              <a:lnSpc>
                <a:spcPts val="2000"/>
              </a:lnSpc>
            </a:pPr>
            <a:r>
              <a:rPr kumimoji="1" lang="ja-JP" altLang="en-US" sz="1400" b="1"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 　</a:t>
            </a:r>
            <a:r>
              <a:rPr kumimoji="1" lang="ja-JP" altLang="en-US" sz="1400" b="1" u="sng"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子ども家庭課  子育て給付グループ</a:t>
            </a:r>
            <a:endParaRPr kumimoji="1" lang="en-US" altLang="ja-JP" sz="1400" b="1" u="sng" dirty="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endParaRPr>
          </a:p>
          <a:p>
            <a:pPr lvl="0">
              <a:lnSpc>
                <a:spcPts val="2000"/>
              </a:lnSpc>
            </a:pPr>
            <a:r>
              <a:rPr kumimoji="1" lang="ja-JP" altLang="en-US" sz="1600" b="1" dirty="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 </a:t>
            </a:r>
            <a:r>
              <a:rPr kumimoji="1" lang="ja-JP" altLang="en-US" sz="1600" b="1"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      </a:t>
            </a:r>
            <a:r>
              <a:rPr kumimoji="1" lang="en-US" altLang="ja-JP" sz="1600" b="1"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0175-22-1111 </a:t>
            </a:r>
            <a:r>
              <a:rPr kumimoji="1" lang="en-US" altLang="ja-JP" sz="1400" b="1"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a:t>
            </a:r>
            <a:r>
              <a:rPr kumimoji="1" lang="ja-JP" altLang="en-US" sz="1400" b="1"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内線</a:t>
            </a:r>
            <a:r>
              <a:rPr kumimoji="1" lang="en-US" altLang="ja-JP" sz="1400" b="1"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2516)</a:t>
            </a:r>
            <a:endParaRPr kumimoji="1" lang="ja-JP" altLang="en-US" sz="1400" b="1" dirty="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endParaRPr>
          </a:p>
        </p:txBody>
      </p:sp>
      <p:sp>
        <p:nvSpPr>
          <p:cNvPr id="19" name="角丸四角形 18"/>
          <p:cNvSpPr>
            <a:spLocks/>
          </p:cNvSpPr>
          <p:nvPr/>
        </p:nvSpPr>
        <p:spPr>
          <a:xfrm>
            <a:off x="1" y="2183116"/>
            <a:ext cx="6876000" cy="756000"/>
          </a:xfrm>
          <a:prstGeom prst="roundRect">
            <a:avLst>
              <a:gd name="adj" fmla="val 0"/>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108000" rIns="0" rtlCol="0" anchor="ctr"/>
          <a:lstStyle/>
          <a:p>
            <a:pPr lvl="0" algn="ctr"/>
            <a:r>
              <a:rPr kumimoji="1" lang="ja-JP" altLang="en-US" sz="2000" b="1" dirty="0">
                <a:solidFill>
                  <a:prstClr val="black"/>
                </a:solidFill>
                <a:latin typeface="メイリオ" panose="020B0604030504040204" pitchFamily="50" charset="-128"/>
                <a:ea typeface="メイリオ" panose="020B0604030504040204" pitchFamily="50" charset="-128"/>
              </a:rPr>
              <a:t>あなた</a:t>
            </a:r>
            <a:r>
              <a:rPr kumimoji="1" lang="ja-JP" altLang="en-US" sz="2000" b="1" dirty="0" smtClean="0">
                <a:solidFill>
                  <a:prstClr val="black"/>
                </a:solidFill>
                <a:latin typeface="メイリオ" panose="020B0604030504040204" pitchFamily="50" charset="-128"/>
                <a:ea typeface="メイリオ" panose="020B0604030504040204" pitchFamily="50" charset="-128"/>
              </a:rPr>
              <a:t>は、子育て</a:t>
            </a:r>
            <a:r>
              <a:rPr kumimoji="1" lang="ja-JP" altLang="en-US" sz="2000" b="1" dirty="0">
                <a:solidFill>
                  <a:prstClr val="black"/>
                </a:solidFill>
                <a:latin typeface="メイリオ" panose="020B0604030504040204" pitchFamily="50" charset="-128"/>
                <a:ea typeface="メイリオ" panose="020B0604030504040204" pitchFamily="50" charset="-128"/>
              </a:rPr>
              <a:t>世帯生活支援特別給付</a:t>
            </a:r>
            <a:r>
              <a:rPr kumimoji="1" lang="ja-JP" altLang="en-US" sz="2000" b="1" dirty="0" smtClean="0">
                <a:solidFill>
                  <a:prstClr val="black"/>
                </a:solidFill>
                <a:latin typeface="メイリオ" panose="020B0604030504040204" pitchFamily="50" charset="-128"/>
                <a:ea typeface="メイリオ" panose="020B0604030504040204" pitchFamily="50" charset="-128"/>
              </a:rPr>
              <a:t>金</a:t>
            </a:r>
          </a:p>
          <a:p>
            <a:pPr lvl="0" algn="ctr"/>
            <a:r>
              <a:rPr kumimoji="1" lang="en-US" altLang="ja-JP" sz="2000" b="1" dirty="0" smtClean="0">
                <a:solidFill>
                  <a:prstClr val="black"/>
                </a:solidFill>
                <a:latin typeface="メイリオ" panose="020B0604030504040204" pitchFamily="50" charset="-128"/>
                <a:ea typeface="メイリオ" panose="020B0604030504040204" pitchFamily="50" charset="-128"/>
              </a:rPr>
              <a:t>(</a:t>
            </a:r>
            <a:r>
              <a:rPr kumimoji="1" lang="ja-JP" altLang="en-US" sz="2000" b="1" dirty="0" smtClean="0">
                <a:solidFill>
                  <a:prstClr val="black"/>
                </a:solidFill>
                <a:latin typeface="メイリオ" panose="020B0604030504040204" pitchFamily="50" charset="-128"/>
                <a:ea typeface="メイリオ" panose="020B0604030504040204" pitchFamily="50" charset="-128"/>
              </a:rPr>
              <a:t>ひとり親世帯分</a:t>
            </a:r>
            <a:r>
              <a:rPr kumimoji="1" lang="en-US" altLang="ja-JP" sz="2000" b="1" dirty="0" smtClean="0">
                <a:solidFill>
                  <a:prstClr val="black"/>
                </a:solidFill>
                <a:latin typeface="メイリオ" panose="020B0604030504040204" pitchFamily="50" charset="-128"/>
                <a:ea typeface="メイリオ" panose="020B0604030504040204" pitchFamily="50" charset="-128"/>
              </a:rPr>
              <a:t>)</a:t>
            </a:r>
            <a:r>
              <a:rPr kumimoji="1" lang="ja-JP" altLang="en-US" sz="2000" b="1" dirty="0" smtClean="0">
                <a:solidFill>
                  <a:prstClr val="black"/>
                </a:solidFill>
                <a:latin typeface="メイリオ" panose="020B0604030504040204" pitchFamily="50" charset="-128"/>
                <a:ea typeface="メイリオ" panose="020B0604030504040204" pitchFamily="50" charset="-128"/>
              </a:rPr>
              <a:t>の</a:t>
            </a:r>
            <a:r>
              <a:rPr kumimoji="1" lang="ja-JP" altLang="en-US" sz="2000" b="1" dirty="0">
                <a:solidFill>
                  <a:prstClr val="black"/>
                </a:solidFill>
                <a:latin typeface="メイリオ" panose="020B0604030504040204" pitchFamily="50" charset="-128"/>
                <a:ea typeface="メイリオ" panose="020B0604030504040204" pitchFamily="50" charset="-128"/>
              </a:rPr>
              <a:t>対象者です！</a:t>
            </a:r>
          </a:p>
        </p:txBody>
      </p:sp>
      <p:grpSp>
        <p:nvGrpSpPr>
          <p:cNvPr id="12" name="グループ化 11"/>
          <p:cNvGrpSpPr/>
          <p:nvPr/>
        </p:nvGrpSpPr>
        <p:grpSpPr>
          <a:xfrm>
            <a:off x="87393" y="3019500"/>
            <a:ext cx="6676209" cy="396000"/>
            <a:chOff x="87393" y="2448000"/>
            <a:chExt cx="6676209" cy="396000"/>
          </a:xfrm>
        </p:grpSpPr>
        <p:sp>
          <p:nvSpPr>
            <p:cNvPr id="31" name="角丸四角形 30"/>
            <p:cNvSpPr/>
            <p:nvPr/>
          </p:nvSpPr>
          <p:spPr>
            <a:xfrm>
              <a:off x="267394" y="2448000"/>
              <a:ext cx="6496208" cy="396000"/>
            </a:xfrm>
            <a:prstGeom prst="roundRect">
              <a:avLst>
                <a:gd name="adj" fmla="val 0"/>
              </a:avLst>
            </a:prstGeom>
            <a:solidFill>
              <a:srgbClr val="D1F1FD"/>
            </a:solidFill>
            <a:ln w="28575">
              <a:noFill/>
              <a:prstDash val="sysDot"/>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marL="393700" lvl="0" indent="-393700"/>
              <a:r>
                <a:rPr kumimoji="1" lang="ja-JP" altLang="en-US" sz="2000" b="1" dirty="0">
                  <a:solidFill>
                    <a:prstClr val="black"/>
                  </a:solidFill>
                  <a:latin typeface="メイリオ" panose="020B0604030504040204" pitchFamily="50" charset="-128"/>
                  <a:ea typeface="メイリオ" panose="020B0604030504040204" pitchFamily="50" charset="-128"/>
                </a:rPr>
                <a:t>１．支給</a:t>
              </a:r>
              <a:r>
                <a:rPr kumimoji="1" lang="ja-JP" altLang="en-US" sz="2000" b="1" dirty="0" smtClean="0">
                  <a:solidFill>
                    <a:prstClr val="black"/>
                  </a:solidFill>
                  <a:latin typeface="メイリオ" panose="020B0604030504040204" pitchFamily="50" charset="-128"/>
                  <a:ea typeface="メイリオ" panose="020B0604030504040204" pitchFamily="50" charset="-128"/>
                </a:rPr>
                <a:t>対象者</a:t>
              </a:r>
              <a:endParaRPr kumimoji="1" lang="ja-JP" altLang="en-US" sz="2000" dirty="0">
                <a:solidFill>
                  <a:srgbClr val="FF9BBC"/>
                </a:solidFill>
              </a:endParaRPr>
            </a:p>
          </p:txBody>
        </p:sp>
        <p:sp>
          <p:nvSpPr>
            <p:cNvPr id="32" name="正方形/長方形 31"/>
            <p:cNvSpPr/>
            <p:nvPr/>
          </p:nvSpPr>
          <p:spPr>
            <a:xfrm>
              <a:off x="87393" y="2448000"/>
              <a:ext cx="180000" cy="396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92D050"/>
                </a:solidFill>
              </a:endParaRPr>
            </a:p>
          </p:txBody>
        </p:sp>
      </p:grpSp>
      <p:sp>
        <p:nvSpPr>
          <p:cNvPr id="24" name="正方形/長方形 23"/>
          <p:cNvSpPr/>
          <p:nvPr/>
        </p:nvSpPr>
        <p:spPr>
          <a:xfrm>
            <a:off x="4326500" y="4422603"/>
            <a:ext cx="6691602" cy="800219"/>
          </a:xfrm>
          <a:prstGeom prst="rect">
            <a:avLst/>
          </a:prstGeom>
        </p:spPr>
        <p:txBody>
          <a:bodyPr wrap="square" lIns="72000" tIns="36000" rIns="72000" bIns="36000">
            <a:noAutofit/>
          </a:bodyPr>
          <a:lstStyle/>
          <a:p>
            <a:endParaRPr kumimoji="1" lang="ja-JP" altLang="en-US" sz="1400" b="1" dirty="0">
              <a:solidFill>
                <a:prstClr val="black"/>
              </a:solidFill>
              <a:latin typeface="メイリオ" panose="020B0604030504040204" pitchFamily="50" charset="-128"/>
              <a:ea typeface="メイリオ" panose="020B0604030504040204" pitchFamily="50" charset="-128"/>
            </a:endParaRPr>
          </a:p>
        </p:txBody>
      </p:sp>
      <p:sp>
        <p:nvSpPr>
          <p:cNvPr id="33" name="テキスト ボックス 32"/>
          <p:cNvSpPr txBox="1"/>
          <p:nvPr/>
        </p:nvSpPr>
        <p:spPr>
          <a:xfrm>
            <a:off x="72001" y="5458830"/>
            <a:ext cx="6691600" cy="276999"/>
          </a:xfrm>
          <a:prstGeom prst="rect">
            <a:avLst/>
          </a:prstGeom>
          <a:noFill/>
        </p:spPr>
        <p:txBody>
          <a:bodyPr wrap="square" rtlCol="0">
            <a:spAutoFit/>
          </a:bodyPr>
          <a:lstStyle/>
          <a:p>
            <a:r>
              <a:rPr kumimoji="1" lang="ja-JP" altLang="en-US" sz="1200" dirty="0" smtClean="0">
                <a:latin typeface="メイリオ" panose="020B0604030504040204" pitchFamily="50" charset="-128"/>
                <a:ea typeface="メイリオ" panose="020B0604030504040204" pitchFamily="50" charset="-128"/>
              </a:rPr>
              <a:t>　</a:t>
            </a:r>
            <a:endParaRPr kumimoji="1" lang="en-US" altLang="ja-JP" sz="1200" dirty="0" smtClean="0">
              <a:latin typeface="メイリオ" panose="020B0604030504040204" pitchFamily="50" charset="-128"/>
              <a:ea typeface="メイリオ" panose="020B0604030504040204" pitchFamily="50" charset="-128"/>
            </a:endParaRPr>
          </a:p>
        </p:txBody>
      </p:sp>
      <p:sp>
        <p:nvSpPr>
          <p:cNvPr id="39" name="テキスト ボックス 38"/>
          <p:cNvSpPr txBox="1"/>
          <p:nvPr/>
        </p:nvSpPr>
        <p:spPr>
          <a:xfrm>
            <a:off x="3018064" y="4746730"/>
            <a:ext cx="6679237" cy="487059"/>
          </a:xfrm>
          <a:prstGeom prst="rect">
            <a:avLst/>
          </a:prstGeom>
          <a:noFill/>
        </p:spPr>
        <p:txBody>
          <a:bodyPr wrap="square" lIns="108000" tIns="108000" rIns="108000" bIns="36000" rtlCol="0" anchor="ctr" anchorCtr="0">
            <a:noAutofit/>
          </a:bodyPr>
          <a:lstStyle/>
          <a:p>
            <a:pPr algn="ctr"/>
            <a:endParaRPr kumimoji="1" lang="ja-JP" altLang="en-US" sz="2800" b="1" dirty="0">
              <a:latin typeface="メイリオ" panose="020B0604030504040204" pitchFamily="50" charset="-128"/>
              <a:ea typeface="メイリオ" panose="020B0604030504040204" pitchFamily="50" charset="-128"/>
            </a:endParaRPr>
          </a:p>
        </p:txBody>
      </p:sp>
      <p:sp>
        <p:nvSpPr>
          <p:cNvPr id="41" name="テキスト ボックス 40"/>
          <p:cNvSpPr txBox="1"/>
          <p:nvPr/>
        </p:nvSpPr>
        <p:spPr>
          <a:xfrm>
            <a:off x="-9001" y="7669628"/>
            <a:ext cx="3700268" cy="216000"/>
          </a:xfrm>
          <a:prstGeom prst="rect">
            <a:avLst/>
          </a:prstGeom>
          <a:noFill/>
        </p:spPr>
        <p:txBody>
          <a:bodyPr wrap="square" rtlCol="0">
            <a:noAutofit/>
          </a:bodyPr>
          <a:lstStyle/>
          <a:p>
            <a:pPr marL="355600" lvl="0" indent="-355600">
              <a:spcBef>
                <a:spcPts val="600"/>
              </a:spcBef>
            </a:pPr>
            <a:r>
              <a:rPr kumimoji="1" lang="ja-JP" altLang="en-US" sz="1400" dirty="0" smtClean="0">
                <a:solidFill>
                  <a:prstClr val="black"/>
                </a:solidFill>
                <a:latin typeface="メイリオ" panose="020B0604030504040204" pitchFamily="50" charset="-128"/>
                <a:ea typeface="メイリオ" panose="020B0604030504040204" pitchFamily="50" charset="-128"/>
              </a:rPr>
              <a:t>＊お問い合わせは下記まで</a:t>
            </a:r>
            <a:r>
              <a:rPr kumimoji="1" lang="ja-JP" altLang="en-US" sz="1400" dirty="0">
                <a:solidFill>
                  <a:prstClr val="black"/>
                </a:solidFill>
                <a:latin typeface="メイリオ" panose="020B0604030504040204" pitchFamily="50" charset="-128"/>
                <a:ea typeface="メイリオ" panose="020B0604030504040204" pitchFamily="50" charset="-128"/>
              </a:rPr>
              <a:t>お電話ください</a:t>
            </a:r>
            <a:r>
              <a:rPr kumimoji="1" lang="ja-JP" altLang="en-US" sz="1400" dirty="0" smtClean="0">
                <a:solidFill>
                  <a:prstClr val="black"/>
                </a:solidFill>
                <a:latin typeface="メイリオ" panose="020B0604030504040204" pitchFamily="50" charset="-128"/>
                <a:ea typeface="メイリオ" panose="020B0604030504040204" pitchFamily="50" charset="-128"/>
              </a:rPr>
              <a:t>。</a:t>
            </a:r>
            <a:endParaRPr kumimoji="1" lang="ja-JP" altLang="en-US" sz="1400" b="1" dirty="0">
              <a:latin typeface="メイリオ" panose="020B0604030504040204" pitchFamily="50" charset="-128"/>
              <a:ea typeface="メイリオ" panose="020B0604030504040204" pitchFamily="50" charset="-128"/>
            </a:endParaRPr>
          </a:p>
        </p:txBody>
      </p:sp>
      <p:sp>
        <p:nvSpPr>
          <p:cNvPr id="34" name="角丸四角形 33"/>
          <p:cNvSpPr/>
          <p:nvPr/>
        </p:nvSpPr>
        <p:spPr>
          <a:xfrm>
            <a:off x="72001" y="3470224"/>
            <a:ext cx="6732000" cy="498871"/>
          </a:xfrm>
          <a:prstGeom prst="roundRect">
            <a:avLst>
              <a:gd name="adj" fmla="val 10539"/>
            </a:avLst>
          </a:prstGeom>
          <a:noFill/>
          <a:ln w="28575">
            <a:solidFill>
              <a:srgbClr val="00B0F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36000" tIns="108000" rIns="36000" bIns="72000" rtlCol="0" anchor="t" anchorCtr="0"/>
          <a:lstStyle/>
          <a:p>
            <a:pPr lvl="0"/>
            <a:r>
              <a:rPr kumimoji="1" lang="ja-JP" altLang="en-US" b="1" dirty="0" smtClean="0">
                <a:solidFill>
                  <a:prstClr val="black"/>
                </a:solidFill>
                <a:latin typeface="メイリオ" panose="020B0604030504040204" pitchFamily="50" charset="-128"/>
                <a:ea typeface="メイリオ" panose="020B0604030504040204" pitchFamily="50" charset="-128"/>
              </a:rPr>
              <a:t>■ </a:t>
            </a:r>
            <a:r>
              <a:rPr kumimoji="1" lang="ja-JP" altLang="en-US" b="1" dirty="0" smtClean="0">
                <a:solidFill>
                  <a:prstClr val="black"/>
                </a:solidFill>
                <a:latin typeface="メイリオ" panose="020B0604030504040204" pitchFamily="50" charset="-128"/>
                <a:ea typeface="メイリオ" panose="020B0604030504040204" pitchFamily="50" charset="-128"/>
              </a:rPr>
              <a:t>令和５年３月分の児童扶養手当受給者の</a:t>
            </a:r>
            <a:r>
              <a:rPr kumimoji="1" lang="ja-JP" altLang="en-US" b="1" dirty="0" smtClean="0">
                <a:solidFill>
                  <a:prstClr val="black"/>
                </a:solidFill>
                <a:latin typeface="メイリオ" panose="020B0604030504040204" pitchFamily="50" charset="-128"/>
                <a:ea typeface="メイリオ" panose="020B0604030504040204" pitchFamily="50" charset="-128"/>
              </a:rPr>
              <a:t>方</a:t>
            </a:r>
            <a:r>
              <a:rPr kumimoji="1" lang="en-US" altLang="ja-JP" b="1" dirty="0">
                <a:solidFill>
                  <a:prstClr val="black"/>
                </a:solidFill>
                <a:latin typeface="メイリオ" panose="020B0604030504040204" pitchFamily="50" charset="-128"/>
                <a:ea typeface="メイリオ" panose="020B0604030504040204" pitchFamily="50" charset="-128"/>
              </a:rPr>
              <a:t>	</a:t>
            </a:r>
            <a:endParaRPr kumimoji="1" lang="en-US" altLang="ja-JP" b="1" dirty="0" smtClean="0">
              <a:solidFill>
                <a:prstClr val="black"/>
              </a:solidFill>
              <a:latin typeface="メイリオ" panose="020B0604030504040204" pitchFamily="50" charset="-128"/>
              <a:ea typeface="メイリオ" panose="020B0604030504040204" pitchFamily="50" charset="-128"/>
            </a:endParaRPr>
          </a:p>
        </p:txBody>
      </p:sp>
      <p:grpSp>
        <p:nvGrpSpPr>
          <p:cNvPr id="13" name="グループ化 12"/>
          <p:cNvGrpSpPr/>
          <p:nvPr/>
        </p:nvGrpSpPr>
        <p:grpSpPr>
          <a:xfrm>
            <a:off x="127792" y="4092496"/>
            <a:ext cx="6676209" cy="396000"/>
            <a:chOff x="87392" y="6371797"/>
            <a:chExt cx="6676209" cy="396000"/>
          </a:xfrm>
        </p:grpSpPr>
        <p:sp>
          <p:nvSpPr>
            <p:cNvPr id="40" name="角丸四角形 39"/>
            <p:cNvSpPr/>
            <p:nvPr/>
          </p:nvSpPr>
          <p:spPr>
            <a:xfrm>
              <a:off x="267393" y="6371797"/>
              <a:ext cx="6496208" cy="396000"/>
            </a:xfrm>
            <a:prstGeom prst="roundRect">
              <a:avLst>
                <a:gd name="adj" fmla="val 0"/>
              </a:avLst>
            </a:prstGeom>
            <a:solidFill>
              <a:srgbClr val="D1F1FD"/>
            </a:solidFill>
            <a:ln w="28575">
              <a:noFill/>
              <a:prstDash val="sysDot"/>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marL="393700" lvl="0" indent="-393700"/>
              <a:r>
                <a:rPr kumimoji="1" lang="ja-JP" altLang="en-US" sz="2000" b="1" dirty="0" smtClean="0">
                  <a:solidFill>
                    <a:prstClr val="black"/>
                  </a:solidFill>
                  <a:latin typeface="メイリオ" panose="020B0604030504040204" pitchFamily="50" charset="-128"/>
                  <a:ea typeface="メイリオ" panose="020B0604030504040204" pitchFamily="50" charset="-128"/>
                </a:rPr>
                <a:t>２．支給額</a:t>
              </a:r>
              <a:endParaRPr kumimoji="1" lang="ja-JP" altLang="en-US" sz="2000" dirty="0">
                <a:solidFill>
                  <a:srgbClr val="FF9BBC"/>
                </a:solidFill>
              </a:endParaRPr>
            </a:p>
          </p:txBody>
        </p:sp>
        <p:sp>
          <p:nvSpPr>
            <p:cNvPr id="42" name="正方形/長方形 41"/>
            <p:cNvSpPr/>
            <p:nvPr/>
          </p:nvSpPr>
          <p:spPr>
            <a:xfrm>
              <a:off x="87392" y="6371797"/>
              <a:ext cx="180000" cy="396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92D050"/>
                </a:solidFill>
              </a:endParaRPr>
            </a:p>
          </p:txBody>
        </p:sp>
      </p:grpSp>
      <p:sp>
        <p:nvSpPr>
          <p:cNvPr id="38" name="角丸四角形 37"/>
          <p:cNvSpPr/>
          <p:nvPr/>
        </p:nvSpPr>
        <p:spPr>
          <a:xfrm>
            <a:off x="86554" y="4578583"/>
            <a:ext cx="6732000" cy="504000"/>
          </a:xfrm>
          <a:prstGeom prst="roundRect">
            <a:avLst/>
          </a:prstGeom>
          <a:noFill/>
          <a:ln w="28575">
            <a:solidFill>
              <a:srgbClr val="00B0F0"/>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lvl="0" algn="ctr"/>
            <a:r>
              <a:rPr kumimoji="1" lang="ja-JP" altLang="en-US" dirty="0" smtClean="0">
                <a:solidFill>
                  <a:prstClr val="black"/>
                </a:solidFill>
                <a:latin typeface="メイリオ" panose="020B0604030504040204" pitchFamily="50" charset="-128"/>
                <a:ea typeface="メイリオ" panose="020B0604030504040204" pitchFamily="50" charset="-128"/>
              </a:rPr>
              <a:t>児童１人当たり一律</a:t>
            </a:r>
            <a:r>
              <a:rPr kumimoji="1" lang="ja-JP" altLang="en-US" sz="2800" b="1" dirty="0" smtClean="0">
                <a:solidFill>
                  <a:prstClr val="black"/>
                </a:solidFill>
                <a:latin typeface="メイリオ" panose="020B0604030504040204" pitchFamily="50" charset="-128"/>
                <a:ea typeface="メイリオ" panose="020B0604030504040204" pitchFamily="50" charset="-128"/>
              </a:rPr>
              <a:t>５万円</a:t>
            </a:r>
            <a:endParaRPr kumimoji="1" lang="ja-JP" altLang="en-US" sz="2800" dirty="0"/>
          </a:p>
        </p:txBody>
      </p:sp>
      <p:grpSp>
        <p:nvGrpSpPr>
          <p:cNvPr id="20" name="グループ化 19"/>
          <p:cNvGrpSpPr/>
          <p:nvPr/>
        </p:nvGrpSpPr>
        <p:grpSpPr>
          <a:xfrm>
            <a:off x="3517621" y="7940353"/>
            <a:ext cx="3300933" cy="1933435"/>
            <a:chOff x="21633" y="6243703"/>
            <a:chExt cx="3455214" cy="1933435"/>
          </a:xfrm>
        </p:grpSpPr>
        <p:sp>
          <p:nvSpPr>
            <p:cNvPr id="21" name="正方形/長方形 20"/>
            <p:cNvSpPr/>
            <p:nvPr/>
          </p:nvSpPr>
          <p:spPr>
            <a:xfrm>
              <a:off x="21633" y="6243703"/>
              <a:ext cx="3455214" cy="1933435"/>
            </a:xfrm>
            <a:prstGeom prst="rect">
              <a:avLst/>
            </a:prstGeom>
            <a:solidFill>
              <a:srgbClr val="FFE7E7"/>
            </a:solidFill>
            <a:ln w="57150" cmpd="dbl">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45700" rIns="0" bIns="45700" spcCol="0" rtlCol="0" anchor="ctr"/>
            <a:lstStyle/>
            <a:p>
              <a:pPr algn="ctr" defTabSz="1474670"/>
              <a:endParaRPr lang="ja-JP" altLang="en-US" dirty="0">
                <a:solidFill>
                  <a:prstClr val="white"/>
                </a:solidFill>
              </a:endParaRPr>
            </a:p>
          </p:txBody>
        </p:sp>
        <p:sp>
          <p:nvSpPr>
            <p:cNvPr id="22" name="テキスト ボックス 21"/>
            <p:cNvSpPr txBox="1"/>
            <p:nvPr/>
          </p:nvSpPr>
          <p:spPr>
            <a:xfrm>
              <a:off x="733518" y="6422601"/>
              <a:ext cx="2679930" cy="612572"/>
            </a:xfrm>
            <a:prstGeom prst="rect">
              <a:avLst/>
            </a:prstGeom>
            <a:noFill/>
          </p:spPr>
          <p:txBody>
            <a:bodyPr wrap="square" lIns="35989" tIns="35989" rIns="35989" bIns="35989" rtlCol="0" anchor="ctr" anchorCtr="0">
              <a:noAutofit/>
            </a:bodyPr>
            <a:lstStyle/>
            <a:p>
              <a:pPr defTabSz="1474670">
                <a:lnSpc>
                  <a:spcPts val="1400"/>
                </a:lnSpc>
              </a:pPr>
              <a:r>
                <a:rPr lang="ja-JP" altLang="en-US" sz="1200" b="1" dirty="0" smtClean="0">
                  <a:latin typeface="メイリオ" pitchFamily="50" charset="-128"/>
                  <a:ea typeface="メイリオ" pitchFamily="50" charset="-128"/>
                  <a:cs typeface="メイリオ" pitchFamily="50" charset="-128"/>
                </a:rPr>
                <a:t>「低所得の子育て世帯に対する子育て世帯生活支援特別給付金</a:t>
              </a:r>
              <a:r>
                <a:rPr lang="en-US" altLang="ja-JP" sz="1200" b="1" dirty="0" smtClean="0">
                  <a:latin typeface="メイリオ" pitchFamily="50" charset="-128"/>
                  <a:ea typeface="メイリオ" pitchFamily="50" charset="-128"/>
                  <a:cs typeface="メイリオ" pitchFamily="50" charset="-128"/>
                </a:rPr>
                <a:t>｣ </a:t>
              </a:r>
              <a:r>
                <a:rPr lang="ja-JP" altLang="en-US" sz="1200" b="1" dirty="0">
                  <a:latin typeface="メイリオ" pitchFamily="50" charset="-128"/>
                  <a:ea typeface="メイリオ" pitchFamily="50" charset="-128"/>
                  <a:cs typeface="メイリオ" pitchFamily="50" charset="-128"/>
                </a:rPr>
                <a:t>の</a:t>
              </a:r>
              <a:endParaRPr lang="en-US" altLang="ja-JP" sz="1200" b="1" dirty="0">
                <a:latin typeface="メイリオ" pitchFamily="50" charset="-128"/>
                <a:ea typeface="メイリオ" pitchFamily="50" charset="-128"/>
                <a:cs typeface="メイリオ" pitchFamily="50" charset="-128"/>
              </a:endParaRPr>
            </a:p>
            <a:p>
              <a:pPr defTabSz="1474670">
                <a:lnSpc>
                  <a:spcPts val="1400"/>
                </a:lnSpc>
              </a:pPr>
              <a:r>
                <a:rPr lang="ja-JP" altLang="en-US" sz="1200" b="1" dirty="0">
                  <a:solidFill>
                    <a:srgbClr val="C00000"/>
                  </a:solidFill>
                  <a:latin typeface="メイリオ" pitchFamily="50" charset="-128"/>
                  <a:ea typeface="メイリオ" pitchFamily="50" charset="-128"/>
                  <a:cs typeface="メイリオ" pitchFamily="50" charset="-128"/>
                </a:rPr>
                <a:t>“振り込め詐欺”や“個人情報の詐取</a:t>
              </a:r>
              <a:r>
                <a:rPr lang="ja-JP" altLang="en-US" sz="1200" b="1" dirty="0" smtClean="0">
                  <a:solidFill>
                    <a:srgbClr val="C00000"/>
                  </a:solidFill>
                  <a:latin typeface="メイリオ" pitchFamily="50" charset="-128"/>
                  <a:ea typeface="メイリオ" pitchFamily="50" charset="-128"/>
                  <a:cs typeface="メイリオ" pitchFamily="50" charset="-128"/>
                </a:rPr>
                <a:t>”</a:t>
              </a:r>
              <a:endParaRPr lang="en-US" altLang="ja-JP" sz="1200" b="1" dirty="0" smtClean="0">
                <a:solidFill>
                  <a:srgbClr val="C00000"/>
                </a:solidFill>
                <a:latin typeface="メイリオ" pitchFamily="50" charset="-128"/>
                <a:ea typeface="メイリオ" pitchFamily="50" charset="-128"/>
                <a:cs typeface="メイリオ" pitchFamily="50" charset="-128"/>
              </a:endParaRPr>
            </a:p>
            <a:p>
              <a:pPr defTabSz="1474670">
                <a:lnSpc>
                  <a:spcPts val="1400"/>
                </a:lnSpc>
              </a:pPr>
              <a:r>
                <a:rPr lang="ja-JP" altLang="en-US" sz="1200" b="1" dirty="0" smtClean="0">
                  <a:solidFill>
                    <a:prstClr val="black"/>
                  </a:solidFill>
                  <a:latin typeface="メイリオ" pitchFamily="50" charset="-128"/>
                  <a:ea typeface="メイリオ" pitchFamily="50" charset="-128"/>
                  <a:cs typeface="メイリオ" pitchFamily="50" charset="-128"/>
                </a:rPr>
                <a:t>に</a:t>
              </a:r>
              <a:r>
                <a:rPr lang="ja-JP" altLang="en-US" sz="1200" b="1" dirty="0">
                  <a:solidFill>
                    <a:prstClr val="black"/>
                  </a:solidFill>
                  <a:latin typeface="メイリオ" pitchFamily="50" charset="-128"/>
                  <a:ea typeface="メイリオ" pitchFamily="50" charset="-128"/>
                  <a:cs typeface="メイリオ" pitchFamily="50" charset="-128"/>
                </a:rPr>
                <a:t>ご注意ください。　</a:t>
              </a:r>
            </a:p>
          </p:txBody>
        </p:sp>
        <p:grpSp>
          <p:nvGrpSpPr>
            <p:cNvPr id="23" name="グループ化 22"/>
            <p:cNvGrpSpPr/>
            <p:nvPr/>
          </p:nvGrpSpPr>
          <p:grpSpPr>
            <a:xfrm>
              <a:off x="148430" y="6488385"/>
              <a:ext cx="521690" cy="453645"/>
              <a:chOff x="91624" y="28452"/>
              <a:chExt cx="856969" cy="856961"/>
            </a:xfrm>
          </p:grpSpPr>
          <p:sp>
            <p:nvSpPr>
              <p:cNvPr id="26" name="円/楕円 59"/>
              <p:cNvSpPr>
                <a:spLocks noChangeAspect="1"/>
              </p:cNvSpPr>
              <p:nvPr/>
            </p:nvSpPr>
            <p:spPr>
              <a:xfrm>
                <a:off x="91624" y="28452"/>
                <a:ext cx="856969" cy="856961"/>
              </a:xfrm>
              <a:prstGeom prst="ellipse">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88697" tIns="44348" rIns="88697" bIns="44348" spcCol="0" rtlCol="0" anchor="ctr"/>
              <a:lstStyle/>
              <a:p>
                <a:pPr algn="ctr" defTabSz="1474670"/>
                <a:endParaRPr lang="ja-JP" altLang="en-US" sz="2000" dirty="0">
                  <a:solidFill>
                    <a:prstClr val="white"/>
                  </a:solidFill>
                </a:endParaRPr>
              </a:p>
            </p:txBody>
          </p:sp>
          <p:pic>
            <p:nvPicPr>
              <p:cNvPr id="27" name="図 2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3625" y="138773"/>
                <a:ext cx="228378" cy="656156"/>
              </a:xfrm>
              <a:prstGeom prst="rect">
                <a:avLst/>
              </a:prstGeom>
            </p:spPr>
          </p:pic>
        </p:grpSp>
        <p:sp>
          <p:nvSpPr>
            <p:cNvPr id="25" name="テキスト ボックス 24"/>
            <p:cNvSpPr txBox="1"/>
            <p:nvPr/>
          </p:nvSpPr>
          <p:spPr>
            <a:xfrm>
              <a:off x="148430" y="7118699"/>
              <a:ext cx="3215931" cy="952685"/>
            </a:xfrm>
            <a:prstGeom prst="rect">
              <a:avLst/>
            </a:prstGeom>
            <a:noFill/>
          </p:spPr>
          <p:txBody>
            <a:bodyPr wrap="square" lIns="40238" tIns="52676" rIns="40238" bIns="52676" rtlCol="0" anchor="ctr" anchorCtr="0">
              <a:noAutofit/>
            </a:bodyPr>
            <a:lstStyle/>
            <a:p>
              <a:pPr defTabSz="1474670">
                <a:lnSpc>
                  <a:spcPts val="1600"/>
                </a:lnSpc>
                <a:spcBef>
                  <a:spcPts val="600"/>
                </a:spcBef>
              </a:pPr>
              <a:r>
                <a:rPr lang="ja-JP" altLang="en-US" sz="1200" dirty="0" smtClean="0">
                  <a:solidFill>
                    <a:prstClr val="black"/>
                  </a:solidFill>
                  <a:latin typeface="メイリオ" pitchFamily="50" charset="-128"/>
                  <a:ea typeface="メイリオ" pitchFamily="50" charset="-128"/>
                  <a:cs typeface="メイリオ" pitchFamily="50" charset="-128"/>
                </a:rPr>
                <a:t> ご自宅</a:t>
              </a:r>
              <a:r>
                <a:rPr lang="ja-JP" altLang="en-US" sz="1200" dirty="0">
                  <a:solidFill>
                    <a:prstClr val="black"/>
                  </a:solidFill>
                  <a:latin typeface="メイリオ" pitchFamily="50" charset="-128"/>
                  <a:ea typeface="メイリオ" pitchFamily="50" charset="-128"/>
                  <a:cs typeface="メイリオ" pitchFamily="50" charset="-128"/>
                </a:rPr>
                <a:t>や職場など</a:t>
              </a:r>
              <a:r>
                <a:rPr lang="ja-JP" altLang="en-US" sz="1200" dirty="0" smtClean="0">
                  <a:solidFill>
                    <a:prstClr val="black"/>
                  </a:solidFill>
                  <a:latin typeface="メイリオ" pitchFamily="50" charset="-128"/>
                  <a:ea typeface="メイリオ" pitchFamily="50" charset="-128"/>
                  <a:cs typeface="メイリオ" pitchFamily="50" charset="-128"/>
                </a:rPr>
                <a:t>に都道府県・市区町村や子ども家庭庁（</a:t>
              </a:r>
              <a:r>
                <a:rPr lang="ja-JP" altLang="en-US" sz="1200" dirty="0">
                  <a:solidFill>
                    <a:prstClr val="black"/>
                  </a:solidFill>
                  <a:latin typeface="メイリオ" pitchFamily="50" charset="-128"/>
                  <a:ea typeface="メイリオ" pitchFamily="50" charset="-128"/>
                  <a:cs typeface="メイリオ" pitchFamily="50" charset="-128"/>
                </a:rPr>
                <a:t>の職員）など</a:t>
              </a:r>
              <a:r>
                <a:rPr lang="ja-JP" altLang="en-US" sz="1200" dirty="0" smtClean="0">
                  <a:solidFill>
                    <a:prstClr val="black"/>
                  </a:solidFill>
                  <a:latin typeface="メイリオ" pitchFamily="50" charset="-128"/>
                  <a:ea typeface="メイリオ" pitchFamily="50" charset="-128"/>
                  <a:cs typeface="メイリオ" pitchFamily="50" charset="-128"/>
                </a:rPr>
                <a:t>をかたった不審な電話や郵便があった場合は、お住まい</a:t>
              </a:r>
              <a:r>
                <a:rPr lang="ja-JP" altLang="en-US" sz="1200" dirty="0">
                  <a:solidFill>
                    <a:prstClr val="black"/>
                  </a:solidFill>
                  <a:latin typeface="メイリオ" pitchFamily="50" charset="-128"/>
                  <a:ea typeface="メイリオ" pitchFamily="50" charset="-128"/>
                  <a:cs typeface="メイリオ" pitchFamily="50" charset="-128"/>
                </a:rPr>
                <a:t>の</a:t>
              </a:r>
              <a:r>
                <a:rPr lang="ja-JP" altLang="en-US" sz="1200" dirty="0" smtClean="0">
                  <a:solidFill>
                    <a:prstClr val="black"/>
                  </a:solidFill>
                  <a:latin typeface="メイリオ" pitchFamily="50" charset="-128"/>
                  <a:ea typeface="メイリオ" pitchFamily="50" charset="-128"/>
                  <a:cs typeface="メイリオ" pitchFamily="50" charset="-128"/>
                </a:rPr>
                <a:t>市区町村</a:t>
              </a:r>
              <a:r>
                <a:rPr lang="ja-JP" altLang="en-US" sz="1200" dirty="0">
                  <a:solidFill>
                    <a:prstClr val="black"/>
                  </a:solidFill>
                  <a:latin typeface="メイリオ" pitchFamily="50" charset="-128"/>
                  <a:ea typeface="メイリオ" pitchFamily="50" charset="-128"/>
                  <a:cs typeface="メイリオ" pitchFamily="50" charset="-128"/>
                </a:rPr>
                <a:t>や最寄り</a:t>
              </a:r>
              <a:r>
                <a:rPr lang="ja-JP" altLang="en-US" sz="1200" dirty="0" smtClean="0">
                  <a:solidFill>
                    <a:prstClr val="black"/>
                  </a:solidFill>
                  <a:latin typeface="メイリオ" pitchFamily="50" charset="-128"/>
                  <a:ea typeface="メイリオ" pitchFamily="50" charset="-128"/>
                  <a:cs typeface="メイリオ" pitchFamily="50" charset="-128"/>
                </a:rPr>
                <a:t>の警察署（または警察相談専用電話</a:t>
              </a:r>
              <a:r>
                <a:rPr lang="en-US" altLang="ja-JP" sz="1200" dirty="0" smtClean="0">
                  <a:solidFill>
                    <a:prstClr val="black"/>
                  </a:solidFill>
                  <a:latin typeface="メイリオ" pitchFamily="50" charset="-128"/>
                  <a:ea typeface="メイリオ" pitchFamily="50" charset="-128"/>
                  <a:cs typeface="メイリオ" pitchFamily="50" charset="-128"/>
                </a:rPr>
                <a:t>(#9110</a:t>
              </a:r>
              <a:r>
                <a:rPr lang="en-US" altLang="ja-JP" sz="1200" dirty="0">
                  <a:solidFill>
                    <a:prstClr val="black"/>
                  </a:solidFill>
                  <a:latin typeface="メイリオ" pitchFamily="50" charset="-128"/>
                  <a:ea typeface="メイリオ" pitchFamily="50" charset="-128"/>
                  <a:cs typeface="メイリオ" pitchFamily="50" charset="-128"/>
                </a:rPr>
                <a:t>)</a:t>
              </a:r>
              <a:r>
                <a:rPr lang="ja-JP" altLang="en-US" sz="1200" dirty="0" smtClean="0">
                  <a:solidFill>
                    <a:prstClr val="black"/>
                  </a:solidFill>
                  <a:latin typeface="メイリオ" pitchFamily="50" charset="-128"/>
                  <a:ea typeface="メイリオ" pitchFamily="50" charset="-128"/>
                  <a:cs typeface="メイリオ" pitchFamily="50" charset="-128"/>
                </a:rPr>
                <a:t>）に</a:t>
              </a:r>
              <a:r>
                <a:rPr lang="ja-JP" altLang="en-US" sz="1200" dirty="0" smtClean="0">
                  <a:latin typeface="メイリオ" pitchFamily="50" charset="-128"/>
                  <a:ea typeface="メイリオ" pitchFamily="50" charset="-128"/>
                  <a:cs typeface="メイリオ" pitchFamily="50" charset="-128"/>
                </a:rPr>
                <a:t>ご</a:t>
              </a:r>
              <a:r>
                <a:rPr lang="ja-JP" altLang="en-US" sz="1200" dirty="0" smtClean="0">
                  <a:solidFill>
                    <a:prstClr val="black"/>
                  </a:solidFill>
                  <a:latin typeface="メイリオ" pitchFamily="50" charset="-128"/>
                  <a:ea typeface="メイリオ" pitchFamily="50" charset="-128"/>
                  <a:cs typeface="メイリオ" pitchFamily="50" charset="-128"/>
                </a:rPr>
                <a:t>連絡</a:t>
              </a:r>
              <a:r>
                <a:rPr lang="ja-JP" altLang="en-US" sz="1200" dirty="0">
                  <a:solidFill>
                    <a:prstClr val="black"/>
                  </a:solidFill>
                  <a:latin typeface="メイリオ" pitchFamily="50" charset="-128"/>
                  <a:ea typeface="メイリオ" pitchFamily="50" charset="-128"/>
                  <a:cs typeface="メイリオ" pitchFamily="50" charset="-128"/>
                </a:rPr>
                <a:t>ください。</a:t>
              </a:r>
            </a:p>
          </p:txBody>
        </p:sp>
      </p:grpSp>
      <p:sp>
        <p:nvSpPr>
          <p:cNvPr id="28" name="角丸四角形 27"/>
          <p:cNvSpPr>
            <a:spLocks/>
          </p:cNvSpPr>
          <p:nvPr/>
        </p:nvSpPr>
        <p:spPr>
          <a:xfrm>
            <a:off x="0" y="529714"/>
            <a:ext cx="6871065" cy="1656000"/>
          </a:xfrm>
          <a:prstGeom prst="roundRect">
            <a:avLst>
              <a:gd name="adj" fmla="val 0"/>
            </a:avLst>
          </a:prstGeom>
          <a:solidFill>
            <a:srgbClr val="FDCA63">
              <a:alpha val="89804"/>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tIns="216000" bIns="108000" rtlCol="0" anchor="ctr"/>
          <a:lstStyle/>
          <a:p>
            <a:pPr algn="ctr">
              <a:lnSpc>
                <a:spcPts val="4000"/>
              </a:lnSpc>
            </a:pPr>
            <a:r>
              <a:rPr kumimoji="1" lang="ja-JP" altLang="en-US" sz="3600" b="1"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低所得の子育て世帯に対する</a:t>
            </a:r>
          </a:p>
          <a:p>
            <a:pPr algn="ctr">
              <a:lnSpc>
                <a:spcPts val="4000"/>
              </a:lnSpc>
            </a:pPr>
            <a:r>
              <a:rPr kumimoji="1" lang="ja-JP" altLang="en-US" sz="3600" b="1"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子育て世帯生活支援特別給付金</a:t>
            </a:r>
          </a:p>
          <a:p>
            <a:pPr algn="ctr">
              <a:lnSpc>
                <a:spcPts val="4000"/>
              </a:lnSpc>
            </a:pPr>
            <a:r>
              <a:rPr kumimoji="1" lang="ja-JP" altLang="en-US" sz="3600" b="1"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（ひとり親世帯分）のご案内</a:t>
            </a:r>
            <a:endParaRPr kumimoji="1" lang="ja-JP" altLang="en-US" sz="3600" b="1" dirty="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endParaRPr>
          </a:p>
        </p:txBody>
      </p:sp>
      <p:grpSp>
        <p:nvGrpSpPr>
          <p:cNvPr id="29" name="グループ化 28"/>
          <p:cNvGrpSpPr/>
          <p:nvPr/>
        </p:nvGrpSpPr>
        <p:grpSpPr>
          <a:xfrm>
            <a:off x="86554" y="5175323"/>
            <a:ext cx="6676209" cy="396000"/>
            <a:chOff x="87393" y="2448000"/>
            <a:chExt cx="6676209" cy="396000"/>
          </a:xfrm>
        </p:grpSpPr>
        <p:sp>
          <p:nvSpPr>
            <p:cNvPr id="30" name="角丸四角形 29"/>
            <p:cNvSpPr/>
            <p:nvPr/>
          </p:nvSpPr>
          <p:spPr>
            <a:xfrm>
              <a:off x="267394" y="2448000"/>
              <a:ext cx="6496208" cy="396000"/>
            </a:xfrm>
            <a:prstGeom prst="roundRect">
              <a:avLst>
                <a:gd name="adj" fmla="val 0"/>
              </a:avLst>
            </a:prstGeom>
            <a:solidFill>
              <a:srgbClr val="D1F1FD"/>
            </a:solidFill>
            <a:ln w="28575">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93700" lvl="0" indent="-393700"/>
              <a:r>
                <a:rPr kumimoji="1" lang="ja-JP" altLang="en-US" b="1" dirty="0" smtClean="0">
                  <a:solidFill>
                    <a:prstClr val="black"/>
                  </a:solidFill>
                  <a:latin typeface="メイリオ" panose="020B0604030504040204" pitchFamily="50" charset="-128"/>
                  <a:ea typeface="メイリオ" panose="020B0604030504040204" pitchFamily="50" charset="-128"/>
                </a:rPr>
                <a:t>３．給付金の支給手続き</a:t>
              </a:r>
              <a:endParaRPr kumimoji="1" lang="ja-JP" altLang="en-US" dirty="0">
                <a:solidFill>
                  <a:srgbClr val="FF9BBC"/>
                </a:solidFill>
              </a:endParaRPr>
            </a:p>
          </p:txBody>
        </p:sp>
        <p:sp>
          <p:nvSpPr>
            <p:cNvPr id="35" name="正方形/長方形 34"/>
            <p:cNvSpPr/>
            <p:nvPr/>
          </p:nvSpPr>
          <p:spPr>
            <a:xfrm>
              <a:off x="87393" y="2448000"/>
              <a:ext cx="180000" cy="396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92D050"/>
                </a:solidFill>
              </a:endParaRPr>
            </a:p>
          </p:txBody>
        </p:sp>
      </p:grpSp>
      <p:sp>
        <p:nvSpPr>
          <p:cNvPr id="36" name="テキスト ボックス 35"/>
          <p:cNvSpPr txBox="1"/>
          <p:nvPr/>
        </p:nvSpPr>
        <p:spPr>
          <a:xfrm>
            <a:off x="310424" y="6572318"/>
            <a:ext cx="6322750" cy="958894"/>
          </a:xfrm>
          <a:prstGeom prst="rect">
            <a:avLst/>
          </a:prstGeom>
          <a:noFill/>
          <a:ln w="12700">
            <a:solidFill>
              <a:schemeClr val="accent2"/>
            </a:solidFill>
          </a:ln>
        </p:spPr>
        <p:txBody>
          <a:bodyPr wrap="square" tIns="72000" bIns="108000" rtlCol="0">
            <a:spAutoFit/>
          </a:bodyPr>
          <a:lstStyle/>
          <a:p>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ご注意ください</a:t>
            </a:r>
            <a:r>
              <a:rPr kumimoji="1" lang="en-US" altLang="ja-JP" sz="1200" b="1" dirty="0" smtClean="0">
                <a:latin typeface="メイリオ" panose="020B0604030504040204" pitchFamily="50" charset="-128"/>
                <a:ea typeface="メイリオ" panose="020B0604030504040204" pitchFamily="50" charset="-128"/>
              </a:rPr>
              <a:t>】</a:t>
            </a:r>
          </a:p>
          <a:p>
            <a:r>
              <a:rPr kumimoji="1" lang="en-US" altLang="ja-JP" sz="1200" dirty="0" smtClean="0">
                <a:latin typeface="メイリオ" panose="020B0604030504040204" pitchFamily="50" charset="-128"/>
                <a:ea typeface="メイリオ" panose="020B0604030504040204" pitchFamily="50" charset="-128"/>
              </a:rPr>
              <a:t>※ </a:t>
            </a:r>
            <a:r>
              <a:rPr kumimoji="1" lang="ja-JP" altLang="en-US" sz="1200" dirty="0" smtClean="0">
                <a:latin typeface="メイリオ" panose="020B0604030504040204" pitchFamily="50" charset="-128"/>
                <a:ea typeface="メイリオ" panose="020B0604030504040204" pitchFamily="50" charset="-128"/>
              </a:rPr>
              <a:t>給付金の支給を希望しない場合は、届出が必要ですのでお問い合わせください。</a:t>
            </a:r>
            <a:endParaRPr kumimoji="1" lang="en-US" altLang="ja-JP" sz="1200" dirty="0" smtClean="0">
              <a:latin typeface="メイリオ" panose="020B0604030504040204" pitchFamily="50" charset="-128"/>
              <a:ea typeface="メイリオ" panose="020B0604030504040204" pitchFamily="50" charset="-128"/>
            </a:endParaRPr>
          </a:p>
          <a:p>
            <a:pPr marL="180975" indent="-180975">
              <a:spcBef>
                <a:spcPts val="300"/>
              </a:spcBef>
            </a:pPr>
            <a:r>
              <a:rPr kumimoji="1" lang="en-US" altLang="ja-JP" sz="1200" dirty="0" smtClean="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 </a:t>
            </a:r>
            <a:r>
              <a:rPr kumimoji="1" lang="ja-JP" altLang="en-US" sz="1200" dirty="0" smtClean="0">
                <a:latin typeface="メイリオ" panose="020B0604030504040204" pitchFamily="50" charset="-128"/>
                <a:ea typeface="メイリオ" panose="020B0604030504040204" pitchFamily="50" charset="-128"/>
              </a:rPr>
              <a:t>児童扶養手当の支給にあたって指定していた口座を解約しているなど、給付金の支給に支障が出る恐れがある場合は、振込指定口座を変更するなどの手続きをしてください。</a:t>
            </a:r>
            <a:endParaRPr kumimoji="1" lang="en-US" altLang="ja-JP" sz="1200" dirty="0" smtClean="0">
              <a:latin typeface="メイリオ" panose="020B0604030504040204" pitchFamily="50" charset="-128"/>
              <a:ea typeface="メイリオ" panose="020B0604030504040204" pitchFamily="50" charset="-128"/>
            </a:endParaRPr>
          </a:p>
        </p:txBody>
      </p:sp>
      <p:sp>
        <p:nvSpPr>
          <p:cNvPr id="37" name="テキスト ボックス 36"/>
          <p:cNvSpPr txBox="1"/>
          <p:nvPr/>
        </p:nvSpPr>
        <p:spPr>
          <a:xfrm>
            <a:off x="179999" y="5657505"/>
            <a:ext cx="6583601" cy="953320"/>
          </a:xfrm>
          <a:prstGeom prst="rect">
            <a:avLst/>
          </a:prstGeom>
          <a:noFill/>
        </p:spPr>
        <p:txBody>
          <a:bodyPr wrap="square" lIns="72000" tIns="72000" rIns="72000" bIns="72000" rtlCol="0">
            <a:spAutoFit/>
          </a:bodyPr>
          <a:lstStyle/>
          <a:p>
            <a:pPr marL="180000" lvl="0" indent="-457200"/>
            <a:r>
              <a:rPr kumimoji="1" lang="ja-JP" altLang="en-US" sz="1600" dirty="0" smtClean="0">
                <a:solidFill>
                  <a:prstClr val="black"/>
                </a:solidFill>
                <a:latin typeface="メイリオ" panose="020B0604030504040204" pitchFamily="50" charset="-128"/>
                <a:ea typeface="メイリオ" panose="020B0604030504040204" pitchFamily="50" charset="-128"/>
              </a:rPr>
              <a:t>▶ 給付金は、</a:t>
            </a:r>
            <a:r>
              <a:rPr kumimoji="1" lang="ja-JP" altLang="en-US" b="1" u="sng" dirty="0" smtClean="0">
                <a:solidFill>
                  <a:prstClr val="black"/>
                </a:solidFill>
                <a:latin typeface="メイリオ" panose="020B0604030504040204" pitchFamily="50" charset="-128"/>
                <a:ea typeface="メイリオ" panose="020B0604030504040204" pitchFamily="50" charset="-128"/>
              </a:rPr>
              <a:t>申請</a:t>
            </a:r>
            <a:r>
              <a:rPr kumimoji="1" lang="ja-JP" altLang="en-US" b="1" u="sng" dirty="0">
                <a:solidFill>
                  <a:prstClr val="black"/>
                </a:solidFill>
                <a:latin typeface="メイリオ" panose="020B0604030504040204" pitchFamily="50" charset="-128"/>
                <a:ea typeface="メイリオ" panose="020B0604030504040204" pitchFamily="50" charset="-128"/>
              </a:rPr>
              <a:t>不要</a:t>
            </a:r>
            <a:r>
              <a:rPr kumimoji="1" lang="ja-JP" altLang="en-US" sz="1600" dirty="0">
                <a:solidFill>
                  <a:prstClr val="black"/>
                </a:solidFill>
                <a:latin typeface="メイリオ" panose="020B0604030504040204" pitchFamily="50" charset="-128"/>
                <a:ea typeface="メイリオ" panose="020B0604030504040204" pitchFamily="50" charset="-128"/>
              </a:rPr>
              <a:t>で受け取れます。</a:t>
            </a:r>
            <a:endParaRPr kumimoji="1" lang="en-US" altLang="ja-JP" sz="1600" dirty="0">
              <a:solidFill>
                <a:prstClr val="black"/>
              </a:solidFill>
              <a:latin typeface="メイリオ" panose="020B0604030504040204" pitchFamily="50" charset="-128"/>
              <a:ea typeface="メイリオ" panose="020B0604030504040204" pitchFamily="50" charset="-128"/>
            </a:endParaRPr>
          </a:p>
          <a:p>
            <a:pPr marL="177800" indent="-177800">
              <a:spcBef>
                <a:spcPts val="300"/>
              </a:spcBef>
            </a:pPr>
            <a:r>
              <a:rPr kumimoji="1" lang="ja-JP" altLang="en-US" sz="1600" dirty="0" smtClean="0">
                <a:latin typeface="メイリオ" panose="020B0604030504040204" pitchFamily="50" charset="-128"/>
                <a:ea typeface="メイリオ" panose="020B0604030504040204" pitchFamily="50" charset="-128"/>
              </a:rPr>
              <a:t>▶ </a:t>
            </a:r>
            <a:r>
              <a:rPr kumimoji="1" lang="ja-JP" altLang="en-US" sz="1600" b="1" dirty="0" smtClean="0">
                <a:latin typeface="メイリオ" panose="020B0604030504040204" pitchFamily="50" charset="-128"/>
                <a:ea typeface="メイリオ" panose="020B0604030504040204" pitchFamily="50" charset="-128"/>
              </a:rPr>
              <a:t>５月２６日（金）</a:t>
            </a:r>
            <a:r>
              <a:rPr kumimoji="1" lang="ja-JP" altLang="en-US" sz="1600" dirty="0" smtClean="0">
                <a:latin typeface="メイリオ" panose="020B0604030504040204" pitchFamily="50" charset="-128"/>
                <a:ea typeface="メイリオ" panose="020B0604030504040204" pitchFamily="50" charset="-128"/>
              </a:rPr>
              <a:t>に令和５年３月分の児童扶養手当を支給している口座に振り込みます。</a:t>
            </a:r>
            <a:endParaRPr kumimoji="1" lang="ja-JP" altLang="en-US" sz="16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8009778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6688</TotalTime>
  <Words>311</Words>
  <Application>Microsoft Office PowerPoint</Application>
  <PresentationFormat>A4 210 x 297 mm</PresentationFormat>
  <Paragraphs>28</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メイリオ</vt:lpstr>
      <vt:lpstr>游ゴシック</vt:lpstr>
      <vt:lpstr>游ゴシック Light</vt:lpstr>
      <vt:lpstr>Arial</vt:lpstr>
      <vt:lpstr>Calibri</vt:lpstr>
      <vt:lpstr>Calibri Light</vt:lpstr>
      <vt:lpstr>Office Theme</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矢澤　雅弘(子ども･子育て本部)</dc:creator>
  <cp:lastModifiedBy>Windows ユーザー</cp:lastModifiedBy>
  <cp:revision>433</cp:revision>
  <cp:lastPrinted>2023-05-01T00:12:29Z</cp:lastPrinted>
  <dcterms:created xsi:type="dcterms:W3CDTF">2020-04-07T04:57:46Z</dcterms:created>
  <dcterms:modified xsi:type="dcterms:W3CDTF">2023-05-01T05:38:07Z</dcterms:modified>
</cp:coreProperties>
</file>